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5143500" cx="9144000"/>
  <p:notesSz cx="6858000" cy="9144000"/>
  <p:embeddedFontLst>
    <p:embeddedFont>
      <p:font typeface="Raleway"/>
      <p:regular r:id="rId83"/>
      <p:bold r:id="rId84"/>
      <p:italic r:id="rId85"/>
      <p:boldItalic r:id="rId86"/>
    </p:embeddedFont>
    <p:embeddedFont>
      <p:font typeface="Lato"/>
      <p:regular r:id="rId87"/>
      <p:bold r:id="rId88"/>
      <p:italic r:id="rId89"/>
      <p:boldItalic r:id="rId90"/>
    </p:embeddedFont>
    <p:embeddedFont>
      <p:font typeface="Montserrat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aleway-bold.fntdata"/><Relationship Id="rId83" Type="http://schemas.openxmlformats.org/officeDocument/2006/relationships/font" Target="fonts/Raleway-regular.fntdata"/><Relationship Id="rId42" Type="http://schemas.openxmlformats.org/officeDocument/2006/relationships/slide" Target="slides/slide37.xml"/><Relationship Id="rId86" Type="http://schemas.openxmlformats.org/officeDocument/2006/relationships/font" Target="fonts/Raleway-boldItalic.fntdata"/><Relationship Id="rId41" Type="http://schemas.openxmlformats.org/officeDocument/2006/relationships/slide" Target="slides/slide36.xml"/><Relationship Id="rId85" Type="http://schemas.openxmlformats.org/officeDocument/2006/relationships/font" Target="fonts/Raleway-italic.fntdata"/><Relationship Id="rId44" Type="http://schemas.openxmlformats.org/officeDocument/2006/relationships/slide" Target="slides/slide39.xml"/><Relationship Id="rId88" Type="http://schemas.openxmlformats.org/officeDocument/2006/relationships/font" Target="fonts/Lato-bold.fntdata"/><Relationship Id="rId43" Type="http://schemas.openxmlformats.org/officeDocument/2006/relationships/slide" Target="slides/slide38.xml"/><Relationship Id="rId87" Type="http://schemas.openxmlformats.org/officeDocument/2006/relationships/font" Target="fonts/Lato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Lato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Montserrat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Montserrat-regular.fntdata"/><Relationship Id="rId90" Type="http://schemas.openxmlformats.org/officeDocument/2006/relationships/font" Target="fonts/Lato-boldItalic.fntdata"/><Relationship Id="rId93" Type="http://schemas.openxmlformats.org/officeDocument/2006/relationships/font" Target="fonts/Montserrat-italic.fntdata"/><Relationship Id="rId92" Type="http://schemas.openxmlformats.org/officeDocument/2006/relationships/font" Target="fonts/Montserrat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0483cfce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0483cfce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0483cfce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0483cfce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0483cfce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0483cfce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0483cfce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0483cfce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0483cfce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0483cfce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0483cfce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0483cfce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0483cfce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20483cfce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0483cfce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0483cfce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0483cfce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20483cfce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0483cfce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0483cfce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0483cfce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0483cfce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0483cfce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0483cfce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0483cfce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0483cfce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0483cfce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0483cfce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0483cfce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0483cfce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0483cfce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20483cfce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0483cfce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0483cfce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0483cfce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0483cfce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0483cfce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0483cfce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1988080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1988080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0483cfce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0483cfce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2045ba2b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2045ba2b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0483cfce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0483cfce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0483cfce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0483cfce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0483cfce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0483cfce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bf1ff8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bf1ff8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0952600c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20952600c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0952600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20952600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0952600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20952600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0952600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20952600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0952600c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0952600c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0952600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20952600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2045ba2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2045ba2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20952600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20952600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0952600c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0952600c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20952600c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20952600c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0952600c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0952600c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0952600c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0952600c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2192bfca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2192bfca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192bfca7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192bfca7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21946b957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21946b95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21946b957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21946b957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21946b957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21946b957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2045ba2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2045ba2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9a07dcdc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39a07dcdc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a924060e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3a924060e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3a924060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3a924060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3a924060e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3a924060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a924060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a924060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a924060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a924060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21946b957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21946b957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3aa96350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3aa96350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e95a473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3e95a473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e95a4739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3e95a4739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2045ba2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2045ba2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39a07dcd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39a07dcd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39a07dcd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39a07dcd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1ad886a9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21ad886a9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1ad886a9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21ad886a9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3020c2a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23020c2a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21ad886a94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21ad886a94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21ad886a9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21ad886a9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21ad886a9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21ad886a9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23020c2ab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23020c2ab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23020c2ab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23020c2ab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2045ba2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2045ba2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23020c2ab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23020c2ab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21ad886a94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21ad886a94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21ad886a94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21ad886a94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20952600c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20952600c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20952600c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20952600c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21ad886a94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21ad886a94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23020c2ab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23020c2ab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21ad886a94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21ad886a94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import random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import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#TODO import other hardware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sequence_options=[0,1,2]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#setup of buttons and LEDs go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#TODO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while True: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sequence=[random.choice(sequence_options) for i in range(3)]#pick the random sequence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for i in range(3): #output to each 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#TODO output to LED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time.sleep(1)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#TODO turn LED i off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selected=[]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end=True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pointer=0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while end: #loop round waiting for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pressed1=#TODO read button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pressed2=#TODO read button two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pressed3=#TODO read button three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options=[pressed1,pressed2,pressed3]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if 1 in options: #means that one of the buttons is pressed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button=options.index(1) #get which button is pressed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if button==sequence[pointer]: #correct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if len(selected)==len(sequence):#all pressed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#TODO turn on blue 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2045ba2b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2045ba2b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Cifar 10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2045ba2b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2045ba2b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314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488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81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circuitpython.org/en/latest/README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Relationship Id="rId6" Type="http://schemas.openxmlformats.org/officeDocument/2006/relationships/image" Target="../media/image36.png"/><Relationship Id="rId7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ircuitpython.org/libraries" TargetMode="External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Relationship Id="rId4" Type="http://schemas.openxmlformats.org/officeDocument/2006/relationships/image" Target="../media/image64.png"/><Relationship Id="rId5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Relationship Id="rId4" Type="http://schemas.openxmlformats.org/officeDocument/2006/relationships/image" Target="../media/image7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Relationship Id="rId4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to electronics</a:t>
            </a:r>
            <a:endParaRPr/>
          </a:p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Dexter R. Shepherd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Microcontrollers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 microcontroller can be considered a self-contained system with a processor, memory and peripherals and can be used as an embedded system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175" y="2650325"/>
            <a:ext cx="4312099" cy="19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aspects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Energy efficient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Runs code on boot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Cheap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Can run alone or be a medium between a PC and hardware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Not as powerful as big computers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Smaller memory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676" y="549576"/>
            <a:ext cx="2635475" cy="18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500" y="411849"/>
            <a:ext cx="2313575" cy="23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100" y="2962626"/>
            <a:ext cx="2676075" cy="18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Robot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robot device with distance sensor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Outputs: moves motors, </a:t>
            </a:r>
            <a:r>
              <a:rPr lang="en-GB"/>
              <a:t>small LED screen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Inputs: gets distance in front of robot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Does not need a larger PC as its fairly simple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105312" cy="21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Powering a rig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Collects data automatically from a sensor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Can be left running </a:t>
            </a:r>
            <a:r>
              <a:rPr lang="en-GB"/>
              <a:t>overnight</a:t>
            </a:r>
            <a:r>
              <a:rPr lang="en-GB"/>
              <a:t>, easy medium between stepper motors and PC 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75" y="657875"/>
            <a:ext cx="2095450" cy="353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Internet of Things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Devices can connect to the internet, meaning you can control hardware from your phone!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In this example there is a relay that powers light bulbs, which </a:t>
            </a:r>
            <a:r>
              <a:rPr lang="en-GB"/>
              <a:t>receives</a:t>
            </a:r>
            <a:r>
              <a:rPr lang="en-GB"/>
              <a:t> activation from a microcontroller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670638" y="1699312"/>
            <a:ext cx="3710151" cy="2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it does not do everything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You can take photos on </a:t>
            </a:r>
            <a:r>
              <a:rPr lang="en-GB"/>
              <a:t>microcontrollers</a:t>
            </a:r>
            <a:r>
              <a:rPr lang="en-GB"/>
              <a:t>, but running </a:t>
            </a:r>
            <a:r>
              <a:rPr lang="en-GB"/>
              <a:t>large</a:t>
            </a:r>
            <a:r>
              <a:rPr lang="en-GB"/>
              <a:t> neural networks does not work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105313" cy="2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 b="0" l="28530" r="0" t="0"/>
          <a:stretch/>
        </p:blipFill>
        <p:spPr>
          <a:xfrm>
            <a:off x="863201" y="1817900"/>
            <a:ext cx="718340" cy="75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2375" y="2571750"/>
            <a:ext cx="2987676" cy="19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2925" y="2571749"/>
            <a:ext cx="2313575" cy="23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Microcontrollers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0" r="0" t="29002"/>
          <a:stretch/>
        </p:blipFill>
        <p:spPr>
          <a:xfrm>
            <a:off x="4830525" y="2518750"/>
            <a:ext cx="3901175" cy="20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25" y="2426129"/>
            <a:ext cx="3901176" cy="19018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326" y="575950"/>
            <a:ext cx="2780374" cy="19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Microcontrollers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Python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Slower and less memory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Easier to understand</a:t>
            </a:r>
            <a:endParaRPr/>
          </a:p>
        </p:txBody>
      </p:sp>
      <p:sp>
        <p:nvSpPr>
          <p:cNvPr id="200" name="Google Shape;200;p2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Arduino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Faster and more compressed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100" y="2791750"/>
            <a:ext cx="2948025" cy="185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704" y="2524100"/>
            <a:ext cx="2845226" cy="20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on </a:t>
            </a:r>
            <a:r>
              <a:rPr lang="en-GB"/>
              <a:t>circuit boards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different boards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different boards, many different </a:t>
            </a:r>
            <a:r>
              <a:rPr lang="en-GB"/>
              <a:t>platforms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two you will come across is micropython and circuitpython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Both are similar, but have different libraries/ support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of microcontrollers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Existing microcontrollers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Sensors and outputs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Python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Variants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Micropython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Useful library mpremote allows direct control via a PC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Circuitpython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Has access to numpy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More library support across hardware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kits we have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Pico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Breadboard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Assorted wires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Senors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Camera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Booting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Download Thonny IDE: https://thonny.org/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Connect the robot via microUSB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Connect the device by changing the interpreter in the bottom right corner of the 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Once connected you can select where you wish to save code.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main.py (MicroPython) or code.py (CircuitPython) will launch on boot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For this course we will be using CircuitPython</a:t>
            </a:r>
            <a:endParaRPr b="1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75" y="1713600"/>
            <a:ext cx="1897000" cy="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77" y="2734351"/>
            <a:ext cx="1720675" cy="1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6800" y="672325"/>
            <a:ext cx="1591900" cy="15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Thonny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Once connected to the device any code you run will execute on the device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100" y="2248700"/>
            <a:ext cx="3486600" cy="24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Breadboards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board itself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501" y="2680600"/>
            <a:ext cx="3165675" cy="20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54700"/>
            <a:ext cx="2105313" cy="2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45" y="1529945"/>
            <a:ext cx="3414725" cy="19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Resistors limit the flow of electrical current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LEDs output light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What is connected and why?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600" y="2960775"/>
            <a:ext cx="3032250" cy="16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hardware will require different connections</a:t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LEDs are very simple, but some hardware requires more power like motors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When hardware has specific requirements, it is easiest to get a driver</a:t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300" y="2744100"/>
            <a:ext cx="3155051" cy="23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</a:t>
            </a:r>
            <a:endParaRPr/>
          </a:p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GND 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3.3v (or VCC) +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Do not connect the two directly!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know what to use</a:t>
            </a:r>
            <a:endParaRPr/>
          </a:p>
        </p:txBody>
      </p:sp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it!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It is even easier now with AI tools like chatGPT which will give you specifics, but Google will have an answer, datasheets telling you power requirements etc..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recap of data types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Pico pinout</a:t>
            </a:r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201" y="1211350"/>
            <a:ext cx="6615101" cy="396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</a:t>
            </a:r>
            <a:r>
              <a:rPr lang="en-GB"/>
              <a:t> is essentially the same on the devices</a:t>
            </a:r>
            <a:endParaRPr/>
          </a:p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changes will occur such as different libraries, some </a:t>
            </a:r>
            <a:r>
              <a:rPr lang="en-GB"/>
              <a:t>libraries</a:t>
            </a:r>
            <a:r>
              <a:rPr lang="en-GB"/>
              <a:t> not supported, or very lite versions of the libraries.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Normal python: import numpy as np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Circuitpython: import ulab.numpy as np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https://docs.circuitpython.org/en/latest/README.html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Installing</a:t>
            </a:r>
            <a:endParaRPr/>
          </a:p>
        </p:txBody>
      </p:sp>
      <p:sp>
        <p:nvSpPr>
          <p:cNvPr id="305" name="Google Shape;305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Download a software called thonny 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will allow you to connect to the device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105312" cy="239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775" y="2718325"/>
            <a:ext cx="4128699" cy="191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GB"/>
              <a:t>Digital output</a:t>
            </a:r>
            <a:endParaRPr/>
          </a:p>
        </p:txBody>
      </p:sp>
      <p:sp>
        <p:nvSpPr>
          <p:cNvPr id="313" name="Google Shape;313;p4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851" y="1562096"/>
            <a:ext cx="1865850" cy="14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5725" y="3239050"/>
            <a:ext cx="1819848" cy="10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971" y="1588308"/>
            <a:ext cx="1382700" cy="13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</a:t>
            </a:r>
            <a:r>
              <a:rPr lang="en-GB"/>
              <a:t> output</a:t>
            </a:r>
            <a:endParaRPr/>
          </a:p>
        </p:txBody>
      </p:sp>
      <p:sp>
        <p:nvSpPr>
          <p:cNvPr id="322" name="Google Shape;322;p4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time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board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5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digitalio </a:t>
            </a:r>
            <a:r>
              <a:rPr lang="en-GB" sz="105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DigitalInOut, Direction, Pull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</a:t>
            </a:r>
            <a:r>
              <a:rPr lang="en-GB"/>
              <a:t> output</a:t>
            </a:r>
            <a:endParaRPr/>
          </a:p>
        </p:txBody>
      </p:sp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96969"/>
                </a:solidFill>
                <a:latin typeface="Courier New"/>
                <a:ea typeface="Courier New"/>
                <a:cs typeface="Courier New"/>
                <a:sym typeface="Courier New"/>
              </a:rPr>
              <a:t># LED setup.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led = DigitalInOut(board.GP1)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led.direction = Direction.OUTPUT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 output</a:t>
            </a:r>
            <a:endParaRPr/>
          </a:p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led.value = </a:t>
            </a:r>
            <a:r>
              <a:rPr lang="en-GB" sz="1050">
                <a:solidFill>
                  <a:srgbClr val="AA5D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050">
              <a:solidFill>
                <a:srgbClr val="AA5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time.sleep(</a:t>
            </a:r>
            <a:r>
              <a:rPr lang="en-GB" sz="1050">
                <a:solidFill>
                  <a:srgbClr val="AA5D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led.value = </a:t>
            </a:r>
            <a:r>
              <a:rPr lang="en-GB" sz="1050">
                <a:solidFill>
                  <a:srgbClr val="AA5D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>
              <a:solidFill>
                <a:srgbClr val="AA5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time.sleep(</a:t>
            </a:r>
            <a:r>
              <a:rPr lang="en-GB" sz="1050">
                <a:solidFill>
                  <a:srgbClr val="AA5D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led.value = </a:t>
            </a:r>
            <a:r>
              <a:rPr lang="en-GB" sz="1050">
                <a:solidFill>
                  <a:srgbClr val="AA5D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AA5D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 input</a:t>
            </a:r>
            <a:endParaRPr/>
          </a:p>
        </p:txBody>
      </p:sp>
      <p:sp>
        <p:nvSpPr>
          <p:cNvPr id="340" name="Google Shape;340;p5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730" y="1711205"/>
            <a:ext cx="1178300" cy="1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0"/>
          <p:cNvPicPr preferRelativeResize="0"/>
          <p:nvPr/>
        </p:nvPicPr>
        <p:blipFill rotWithShape="1">
          <a:blip r:embed="rId4">
            <a:alphaModFix/>
          </a:blip>
          <a:srcRect b="0" l="0" r="29258" t="0"/>
          <a:stretch/>
        </p:blipFill>
        <p:spPr>
          <a:xfrm>
            <a:off x="5619923" y="1711200"/>
            <a:ext cx="1571926" cy="143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7497" y="1686072"/>
            <a:ext cx="1484726" cy="148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3627" y="1595777"/>
            <a:ext cx="1757850" cy="17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175" y="1959450"/>
            <a:ext cx="1788828" cy="1788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 input</a:t>
            </a:r>
            <a:endParaRPr/>
          </a:p>
        </p:txBody>
      </p:sp>
      <p:sp>
        <p:nvSpPr>
          <p:cNvPr id="351" name="Google Shape;351;p5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switch = DigitalInOut(board.D2)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switch.direction = Direction.INPUT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switch.pull = Pull.UP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750" y="1451350"/>
            <a:ext cx="2467650" cy="18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Representing data (the basics)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505700"/>
            <a:ext cx="8474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you learn to code we have these main data types: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Boolean, integer, float, string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 ML we typically work with numeric values.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Even language based modules use numeric representations of words such as word vectorization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 input</a:t>
            </a:r>
            <a:endParaRPr/>
          </a:p>
        </p:txBody>
      </p:sp>
      <p:sp>
        <p:nvSpPr>
          <p:cNvPr id="358" name="Google Shape;358;p5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50">
                <a:solidFill>
                  <a:srgbClr val="7928A1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(switch.value) </a:t>
            </a:r>
            <a:r>
              <a:rPr lang="en-GB" sz="1050">
                <a:solidFill>
                  <a:srgbClr val="696969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# will print a 1 or 0 depending on the voltage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Analogue</a:t>
            </a:r>
            <a:endParaRPr/>
          </a:p>
        </p:txBody>
      </p:sp>
      <p:sp>
        <p:nvSpPr>
          <p:cNvPr id="364" name="Google Shape;364;p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325" y="1671150"/>
            <a:ext cx="4784424" cy="28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Analogue</a:t>
            </a:r>
            <a:endParaRPr/>
          </a:p>
        </p:txBody>
      </p:sp>
      <p:sp>
        <p:nvSpPr>
          <p:cNvPr id="371" name="Google Shape;371;p5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51378" l="0" r="0" t="0"/>
          <a:stretch/>
        </p:blipFill>
        <p:spPr>
          <a:xfrm>
            <a:off x="4349075" y="1595775"/>
            <a:ext cx="4372774" cy="1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4"/>
          <p:cNvPicPr preferRelativeResize="0"/>
          <p:nvPr/>
        </p:nvPicPr>
        <p:blipFill rotWithShape="1">
          <a:blip r:embed="rId4">
            <a:alphaModFix/>
          </a:blip>
          <a:srcRect b="5" l="0" r="0" t="48084"/>
          <a:stretch/>
        </p:blipFill>
        <p:spPr>
          <a:xfrm>
            <a:off x="5458900" y="2931973"/>
            <a:ext cx="3209674" cy="16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Reading </a:t>
            </a:r>
            <a:r>
              <a:rPr lang="en-GB"/>
              <a:t>analogue</a:t>
            </a:r>
            <a:endParaRPr/>
          </a:p>
        </p:txBody>
      </p:sp>
      <p:sp>
        <p:nvSpPr>
          <p:cNvPr id="379" name="Google Shape;379;p5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time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board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analogio </a:t>
            </a:r>
            <a:r>
              <a:rPr lang="en-GB" sz="105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AnalogIn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Reading Analogue</a:t>
            </a:r>
            <a:endParaRPr/>
          </a:p>
        </p:txBody>
      </p:sp>
      <p:sp>
        <p:nvSpPr>
          <p:cNvPr id="385" name="Google Shape;385;p5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analog_in = AnalogIn(board.A1)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007FAA"/>
                </a:solidFill>
                <a:latin typeface="Courier New"/>
                <a:ea typeface="Courier New"/>
                <a:cs typeface="Courier New"/>
                <a:sym typeface="Courier New"/>
              </a:rPr>
              <a:t>get_voltage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AA5D00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(pin.value * </a:t>
            </a:r>
            <a:r>
              <a:rPr lang="en-GB" sz="1050">
                <a:solidFill>
                  <a:srgbClr val="AA5D00"/>
                </a:solidFill>
                <a:latin typeface="Courier New"/>
                <a:ea typeface="Courier New"/>
                <a:cs typeface="Courier New"/>
                <a:sym typeface="Courier New"/>
              </a:rPr>
              <a:t>3.3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) / </a:t>
            </a:r>
            <a:r>
              <a:rPr lang="en-GB" sz="1050">
                <a:solidFill>
                  <a:srgbClr val="AA5D00"/>
                </a:solidFill>
                <a:latin typeface="Courier New"/>
                <a:ea typeface="Courier New"/>
                <a:cs typeface="Courier New"/>
                <a:sym typeface="Courier New"/>
              </a:rPr>
              <a:t>65536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28A1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AA5D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AA5D0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((get_voltage(analog_in),))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   time.sleep(</a:t>
            </a:r>
            <a:r>
              <a:rPr lang="en-GB" sz="1050">
                <a:solidFill>
                  <a:srgbClr val="AA5D00"/>
                </a:solidFill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</p:txBody>
      </p:sp>
      <p:pic>
        <p:nvPicPr>
          <p:cNvPr id="386" name="Google Shape;3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147" y="1320449"/>
            <a:ext cx="2690550" cy="228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up environment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Libraries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https://circuitpython.org/libraries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900" y="2130551"/>
            <a:ext cx="4592350" cy="25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Uploading</a:t>
            </a:r>
            <a:endParaRPr/>
          </a:p>
        </p:txBody>
      </p:sp>
      <p:sp>
        <p:nvSpPr>
          <p:cNvPr id="404" name="Google Shape;404;p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088" y="1637463"/>
            <a:ext cx="62579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on device</a:t>
            </a:r>
            <a:endParaRPr/>
          </a:p>
        </p:txBody>
      </p:sp>
      <p:sp>
        <p:nvSpPr>
          <p:cNvPr id="411" name="Google Shape;411;p6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upload what you need otherwise </a:t>
            </a:r>
            <a:r>
              <a:rPr lang="en-GB"/>
              <a:t>it's</a:t>
            </a:r>
            <a:r>
              <a:rPr lang="en-GB"/>
              <a:t> a </a:t>
            </a:r>
            <a:r>
              <a:rPr lang="en-GB"/>
              <a:t>waste of memory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Once there you can import the libraries the same way you would with normal python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Connecting to sensors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(the basics)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are matrices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Pixels are represented by tuples (R,G,B) where a numeric values are an integer between 0 and 255 representing how much colour of each R G B.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grayscale image is simply one value of 0-255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Colour image: H x W x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Grey scale: H x W x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500" y="1505700"/>
            <a:ext cx="4360825" cy="18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926" y="3457850"/>
            <a:ext cx="2450675" cy="168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it analogue or digital?</a:t>
            </a:r>
            <a:endParaRPr/>
          </a:p>
        </p:txBody>
      </p:sp>
      <p:sp>
        <p:nvSpPr>
          <p:cNvPr id="422" name="Google Shape;422;p6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are clear as they have a d pin or a pin labelled on the pcb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Some you may need to read the online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Sometimes you can use both, or it requires both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Breadboards</a:t>
            </a:r>
            <a:endParaRPr/>
          </a:p>
        </p:txBody>
      </p:sp>
      <p:sp>
        <p:nvSpPr>
          <p:cNvPr id="428" name="Google Shape;428;p6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875" y="1595775"/>
            <a:ext cx="4759600" cy="30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LEDs</a:t>
            </a:r>
            <a:endParaRPr/>
          </a:p>
        </p:txBody>
      </p:sp>
      <p:sp>
        <p:nvSpPr>
          <p:cNvPr id="435" name="Google Shape;435;p64"/>
          <p:cNvSpPr txBox="1"/>
          <p:nvPr>
            <p:ph idx="1" type="body"/>
          </p:nvPr>
        </p:nvSpPr>
        <p:spPr>
          <a:xfrm>
            <a:off x="2410106" y="1595775"/>
            <a:ext cx="3428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 output - light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Often we use resistors to limit the power going 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650" y="942323"/>
            <a:ext cx="2476725" cy="16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972" y="2831325"/>
            <a:ext cx="3321978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4125" y="2627350"/>
            <a:ext cx="3369375" cy="20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Pull up/ pull down</a:t>
            </a:r>
            <a:endParaRPr/>
          </a:p>
        </p:txBody>
      </p:sp>
      <p:sp>
        <p:nvSpPr>
          <p:cNvPr id="444" name="Google Shape;444;p65"/>
          <p:cNvSpPr txBox="1"/>
          <p:nvPr>
            <p:ph idx="1" type="body"/>
          </p:nvPr>
        </p:nvSpPr>
        <p:spPr>
          <a:xfrm>
            <a:off x="483896" y="1595775"/>
            <a:ext cx="8247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Microcontroller GPIOs are high-impedance when set as inputs, meaning they can "float" between high (1) and low (0) if not connected to anything. This can cause random, unreliable readings.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To ensure a stable value, we use: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Pull-Up Resistor (Pulls pin HIGH by default)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Pull-Down Resistor (Pulls pin LOW by default)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Typically pull up for GND connection and down for 3.3/5v connection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Resistors</a:t>
            </a:r>
            <a:endParaRPr/>
          </a:p>
        </p:txBody>
      </p:sp>
      <p:sp>
        <p:nvSpPr>
          <p:cNvPr id="450" name="Google Shape;450;p6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Resist the current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For low voltages this is not an issue</a:t>
            </a:r>
            <a:endParaRPr/>
          </a:p>
        </p:txBody>
      </p:sp>
      <p:pic>
        <p:nvPicPr>
          <p:cNvPr id="451" name="Google Shape;451;p66"/>
          <p:cNvPicPr preferRelativeResize="0"/>
          <p:nvPr/>
        </p:nvPicPr>
        <p:blipFill rotWithShape="1">
          <a:blip r:embed="rId3">
            <a:alphaModFix/>
          </a:blip>
          <a:srcRect b="0" l="34695" r="33826" t="0"/>
          <a:stretch/>
        </p:blipFill>
        <p:spPr>
          <a:xfrm>
            <a:off x="735000" y="1696775"/>
            <a:ext cx="1303251" cy="23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775" y="1696775"/>
            <a:ext cx="2618325" cy="26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Buttons</a:t>
            </a:r>
            <a:endParaRPr/>
          </a:p>
        </p:txBody>
      </p:sp>
      <p:sp>
        <p:nvSpPr>
          <p:cNvPr id="458" name="Google Shape;458;p6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Digital input</a:t>
            </a:r>
            <a:endParaRPr/>
          </a:p>
        </p:txBody>
      </p:sp>
      <p:pic>
        <p:nvPicPr>
          <p:cNvPr id="459" name="Google Shape;4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105312" cy="28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921" y="1438475"/>
            <a:ext cx="3311574" cy="26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Microphones</a:t>
            </a:r>
            <a:endParaRPr/>
          </a:p>
        </p:txBody>
      </p:sp>
      <p:sp>
        <p:nvSpPr>
          <p:cNvPr id="466" name="Google Shape;466;p68"/>
          <p:cNvSpPr txBox="1"/>
          <p:nvPr>
            <p:ph idx="1" type="body"/>
          </p:nvPr>
        </p:nvSpPr>
        <p:spPr>
          <a:xfrm>
            <a:off x="4079553" y="1595775"/>
            <a:ext cx="4652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Analogread</a:t>
            </a:r>
            <a:endParaRPr/>
          </a:p>
        </p:txBody>
      </p:sp>
      <p:pic>
        <p:nvPicPr>
          <p:cNvPr id="467" name="Google Shape;4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750" y="3285001"/>
            <a:ext cx="3277099" cy="13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8"/>
          <p:cNvPicPr preferRelativeResize="0"/>
          <p:nvPr/>
        </p:nvPicPr>
        <p:blipFill rotWithShape="1">
          <a:blip r:embed="rId4">
            <a:alphaModFix/>
          </a:blip>
          <a:srcRect b="7612" l="0" r="0" t="0"/>
          <a:stretch/>
        </p:blipFill>
        <p:spPr>
          <a:xfrm>
            <a:off x="464650" y="1774675"/>
            <a:ext cx="3327401" cy="23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Light sensor</a:t>
            </a:r>
            <a:endParaRPr/>
          </a:p>
        </p:txBody>
      </p:sp>
      <p:sp>
        <p:nvSpPr>
          <p:cNvPr id="474" name="Google Shape;474;p69"/>
          <p:cNvSpPr txBox="1"/>
          <p:nvPr>
            <p:ph idx="1" type="body"/>
          </p:nvPr>
        </p:nvSpPr>
        <p:spPr>
          <a:xfrm>
            <a:off x="2400262" y="125402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Analogue and digital!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Can have thresholds to determine whether it is light or not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Can have analogue to determine how light it is</a:t>
            </a:r>
            <a:endParaRPr/>
          </a:p>
        </p:txBody>
      </p:sp>
      <p:pic>
        <p:nvPicPr>
          <p:cNvPr id="475" name="Google Shape;4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050" y="3145775"/>
            <a:ext cx="3843474" cy="14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9"/>
          <p:cNvPicPr preferRelativeResize="0"/>
          <p:nvPr/>
        </p:nvPicPr>
        <p:blipFill rotWithShape="1">
          <a:blip r:embed="rId4">
            <a:alphaModFix/>
          </a:blip>
          <a:srcRect b="16352" l="0" r="0" t="0"/>
          <a:stretch/>
        </p:blipFill>
        <p:spPr>
          <a:xfrm>
            <a:off x="662650" y="2944675"/>
            <a:ext cx="3909350" cy="17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CO2  </a:t>
            </a:r>
            <a:endParaRPr/>
          </a:p>
        </p:txBody>
      </p:sp>
      <p:sp>
        <p:nvSpPr>
          <p:cNvPr id="482" name="Google Shape;482;p7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</a:t>
            </a:r>
            <a:r>
              <a:rPr lang="en-GB"/>
              <a:t>analogread sensor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 bit tricky to test</a:t>
            </a:r>
            <a:endParaRPr/>
          </a:p>
        </p:txBody>
      </p:sp>
      <p:pic>
        <p:nvPicPr>
          <p:cNvPr id="483" name="Google Shape;48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501" y="2423879"/>
            <a:ext cx="4718351" cy="2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00" y="2471700"/>
            <a:ext cx="3351675" cy="22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Moisture</a:t>
            </a:r>
            <a:endParaRPr/>
          </a:p>
        </p:txBody>
      </p:sp>
      <p:sp>
        <p:nvSpPr>
          <p:cNvPr id="490" name="Google Shape;490;p7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352" y="1775400"/>
            <a:ext cx="3326675" cy="20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76" y="1154829"/>
            <a:ext cx="4718351" cy="22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291825" y="1505700"/>
            <a:ext cx="5616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Arrays of 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Can be treated as time-series data depending on the task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347" y="1505697"/>
            <a:ext cx="2520975" cy="19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200" y="3457175"/>
            <a:ext cx="2833125" cy="14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9451" y="3120900"/>
            <a:ext cx="2439651" cy="17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Humidity</a:t>
            </a:r>
            <a:endParaRPr/>
          </a:p>
        </p:txBody>
      </p:sp>
      <p:sp>
        <p:nvSpPr>
          <p:cNvPr id="498" name="Google Shape;498;p7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" y="1719475"/>
            <a:ext cx="2105313" cy="25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4526" y="1719472"/>
            <a:ext cx="6471875" cy="342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MPU (accelerometer/gyro/temp)</a:t>
            </a:r>
            <a:endParaRPr/>
          </a:p>
        </p:txBody>
      </p:sp>
      <p:sp>
        <p:nvSpPr>
          <p:cNvPr id="506" name="Google Shape;506;p7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Make sure sda and scl are same bus and correct</a:t>
            </a:r>
            <a:endParaRPr/>
          </a:p>
        </p:txBody>
      </p:sp>
      <p:pic>
        <p:nvPicPr>
          <p:cNvPr id="507" name="Google Shape;5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500" y="1717700"/>
            <a:ext cx="5166848" cy="387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447525" y="1419675"/>
            <a:ext cx="3392625" cy="2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Camera connection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a lot of wiring! </a:t>
            </a:r>
            <a:endParaRPr/>
          </a:p>
        </p:txBody>
      </p:sp>
      <p:sp>
        <p:nvSpPr>
          <p:cNvPr id="519" name="Google Shape;519;p7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675" y="1395174"/>
            <a:ext cx="6391176" cy="32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Libraries</a:t>
            </a:r>
            <a:endParaRPr/>
          </a:p>
        </p:txBody>
      </p:sp>
      <p:sp>
        <p:nvSpPr>
          <p:cNvPr id="526" name="Google Shape;526;p7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100" y="1336525"/>
            <a:ext cx="3533499" cy="342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Camera library</a:t>
            </a:r>
            <a:endParaRPr/>
          </a:p>
        </p:txBody>
      </p:sp>
      <p:sp>
        <p:nvSpPr>
          <p:cNvPr id="533" name="Google Shape;533;p7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https://github.com/shepai/CircuitPython_CV/</a:t>
            </a:r>
            <a:endParaRPr/>
          </a:p>
        </p:txBody>
      </p:sp>
      <p:pic>
        <p:nvPicPr>
          <p:cNvPr id="534" name="Google Shape;5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975" y="2135250"/>
            <a:ext cx="4091775" cy="256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Connections</a:t>
            </a:r>
            <a:endParaRPr/>
          </a:p>
        </p:txBody>
      </p:sp>
      <p:sp>
        <p:nvSpPr>
          <p:cNvPr id="540" name="Google Shape;540;p78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49538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Power &amp; Ground</a:t>
            </a:r>
            <a:endParaRPr sz="21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8607" lvl="0" marL="457200" rtl="0" algn="l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GND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of Pico, and Camera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8607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3V3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from Pico to Camera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8607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3V3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from Pico to I2C pull-up resistors (×2)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8607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VSYS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from Pico to LCD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VIN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9538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I2C Connections</a:t>
            </a:r>
            <a:endParaRPr sz="21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8607" lvl="0" marL="457200" rtl="0" algn="l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one I2C pull-up resistor to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GP8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8607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the other I2C pull-up resistor to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GP9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8607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GP8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SDA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88607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GP9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SCL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8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lnSpc>
                <a:spcPct val="149538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Camera Control Connections</a:t>
            </a:r>
            <a:endParaRPr sz="21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GP7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VSYNC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GP10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RESET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GP11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CLOCK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GP20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MCLK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GP21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HREF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9538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lang="en-GB" sz="21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Camera Data Connections</a:t>
            </a:r>
            <a:endParaRPr sz="21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GP12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D0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GP13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D1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GP14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D2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GP15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D3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GP16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D4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GP17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D5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GP18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D6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75748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Montserrat"/>
              <a:buChar char="●"/>
            </a:pP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Connect Pico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GP19</a:t>
            </a:r>
            <a:r>
              <a:rPr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to Camera </a:t>
            </a:r>
            <a:r>
              <a:rPr b="1" lang="en-GB" sz="13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D7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78"/>
          <p:cNvSpPr txBox="1"/>
          <p:nvPr/>
        </p:nvSpPr>
        <p:spPr>
          <a:xfrm>
            <a:off x="591450" y="1545775"/>
            <a:ext cx="13425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Digital pins may change name based on board used!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Connections</a:t>
            </a:r>
            <a:endParaRPr/>
          </a:p>
        </p:txBody>
      </p:sp>
      <p:sp>
        <p:nvSpPr>
          <p:cNvPr id="548" name="Google Shape;548;p7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595775"/>
            <a:ext cx="3551850" cy="30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a snapshot</a:t>
            </a:r>
            <a:endParaRPr/>
          </a:p>
        </p:txBody>
      </p:sp>
      <p:sp>
        <p:nvSpPr>
          <p:cNvPr id="555" name="Google Shape;555;p8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622949"/>
            <a:ext cx="4063974" cy="21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image format</a:t>
            </a:r>
            <a:endParaRPr/>
          </a:p>
        </p:txBody>
      </p:sp>
      <p:sp>
        <p:nvSpPr>
          <p:cNvPr id="562" name="Google Shape;562;p8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Camera outputs a byte array in YUV format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We convert this to RGB in the snap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Circuitpython cannot handle 3D arrays there for the shape of the array needs to be converted to (h,w,3) to view it</a:t>
            </a:r>
            <a:endParaRPr/>
          </a:p>
        </p:txBody>
      </p:sp>
      <p:pic>
        <p:nvPicPr>
          <p:cNvPr id="563" name="Google Shape;5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3289475"/>
            <a:ext cx="4116624" cy="13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588" y="3289475"/>
            <a:ext cx="1404113" cy="13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Text/ strings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Much data is in the form of text which is a complex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Problems with language “Time to make tracks”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Classification with language can be done in a number of ways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44" y="1475950"/>
            <a:ext cx="2057351" cy="17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975" y="1603963"/>
            <a:ext cx="2057350" cy="152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5590" y="3287297"/>
            <a:ext cx="3306685" cy="172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2699" y="3639975"/>
            <a:ext cx="2458700" cy="16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Camera</a:t>
            </a:r>
            <a:r>
              <a:rPr lang="en-GB"/>
              <a:t> uses</a:t>
            </a:r>
            <a:endParaRPr/>
          </a:p>
        </p:txBody>
      </p:sp>
      <p:sp>
        <p:nvSpPr>
          <p:cNvPr id="570" name="Google Shape;570;p8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datasets with these cameras are better used as automation tasks.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sensor could trigger the camera to take a photo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Timers could take snapshots of something in particular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If it is gathering an image dataset… then phones work just as well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581" name="Google Shape;581;p8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basics of circuitpython and programming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We looked at connecting sensors to these devices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Covered more advanced sensors such as cameras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labs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/>
          </a:p>
        </p:txBody>
      </p:sp>
      <p:sp>
        <p:nvSpPr>
          <p:cNvPr id="592" name="Google Shape;592;p8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Get an LED blinking on and off with intervals of 1 second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Place in a button so the LED only lights up when the button is pressed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Now have it so the </a:t>
            </a:r>
            <a:r>
              <a:rPr lang="en-GB"/>
              <a:t>button</a:t>
            </a:r>
            <a:r>
              <a:rPr lang="en-GB"/>
              <a:t> toggles on and off the light instead of holding it down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game</a:t>
            </a:r>
            <a:endParaRPr/>
          </a:p>
        </p:txBody>
      </p:sp>
      <p:sp>
        <p:nvSpPr>
          <p:cNvPr id="598" name="Google Shape;598;p8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game should have three buttons and 3 LEDs, plus a green and red LED.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game will flash the LEDs in a different random order, then wait for the user to press the buttons in that order. As soon as a mistake is made the red LED blinks and the game restarts. If the user enters the correct sequence the green LED blinks and another random sequence will play.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EXTENSION: have the sequences get longer and longer as the game goes 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Further EXTENSION: Use other sensors for your game rather than just buttons</a:t>
            </a:r>
            <a:endParaRPr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extension</a:t>
            </a:r>
            <a:endParaRPr/>
          </a:p>
        </p:txBody>
      </p:sp>
      <p:sp>
        <p:nvSpPr>
          <p:cNvPr id="604" name="Google Shape;604;p8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the camera taking snapshots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Play with reading the sensors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Hints</a:t>
            </a:r>
            <a:endParaRPr/>
          </a:p>
        </p:txBody>
      </p:sp>
      <p:sp>
        <p:nvSpPr>
          <p:cNvPr id="610" name="Google Shape;610;p8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225" y="-269550"/>
            <a:ext cx="5268474" cy="56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sets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1505700"/>
            <a:ext cx="4538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data set is a collection of </a:t>
            </a:r>
            <a:r>
              <a:rPr b="1" lang="en-GB"/>
              <a:t>related </a:t>
            </a:r>
            <a:r>
              <a:rPr lang="en-GB"/>
              <a:t>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 ML, models typically require the same number of inputs each time.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Image = (200,200) = 40,000 pixels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Model inputs: 40,000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Model outputs: 10 classes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854" y="1537275"/>
            <a:ext cx="4281175" cy="3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 Electronics…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